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3" r:id="rId3"/>
    <p:sldId id="280" r:id="rId4"/>
    <p:sldId id="261" r:id="rId5"/>
    <p:sldId id="274" r:id="rId6"/>
    <p:sldId id="275" r:id="rId7"/>
    <p:sldId id="276" r:id="rId8"/>
    <p:sldId id="277" r:id="rId9"/>
    <p:sldId id="278" r:id="rId10"/>
    <p:sldId id="279" r:id="rId11"/>
    <p:sldId id="266" r:id="rId12"/>
    <p:sldId id="281" r:id="rId13"/>
    <p:sldId id="265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043" autoAdjust="0"/>
  </p:normalViewPr>
  <p:slideViewPr>
    <p:cSldViewPr>
      <p:cViewPr varScale="1">
        <p:scale>
          <a:sx n="90" d="100"/>
          <a:sy n="90" d="100"/>
        </p:scale>
        <p:origin x="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B25379-4D61-431A-A419-8077877DFC4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CA3298-35B1-4323-8211-2449E2CF8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033" y="2133600"/>
            <a:ext cx="8961967" cy="1470025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National Science Foundation </a:t>
            </a:r>
            <a:br>
              <a:rPr lang="en-US" sz="2800" dirty="0"/>
            </a:br>
            <a:r>
              <a:rPr lang="en-US" sz="2800" dirty="0"/>
              <a:t>Graduate Research Fellowship Program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/>
              <a:t>NSF GRFP</a:t>
            </a:r>
            <a:r>
              <a:rPr lang="en-US" sz="2800" dirty="0"/>
              <a:t>) Workshop </a:t>
            </a:r>
            <a:br>
              <a:rPr lang="en-US" sz="2800" dirty="0"/>
            </a:b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816" y="5221215"/>
            <a:ext cx="7010400" cy="17526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Gulf States Math Alliance 2019 Conference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The University of Texas at Arlington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Saturday, February 16, 2019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8830" y="3367377"/>
            <a:ext cx="4064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6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Omomayowa</a:t>
            </a:r>
            <a:r>
              <a:rPr lang="en-US" sz="2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Olawoyin</a:t>
            </a:r>
            <a:endParaRPr lang="en-US" sz="2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3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Department of Mathematics</a:t>
            </a:r>
          </a:p>
          <a:p>
            <a:r>
              <a:rPr lang="en-US" sz="23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NSF GRFP 2017 Award Recipient</a:t>
            </a:r>
          </a:p>
          <a:p>
            <a:r>
              <a:rPr lang="en-US" sz="23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omomayowa.olawoyin@mavs.uta.edu</a:t>
            </a:r>
            <a:endParaRPr lang="en-US" sz="23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99767" y="3414167"/>
            <a:ext cx="4199227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Dr. Sarah Hussein</a:t>
            </a:r>
          </a:p>
          <a:p>
            <a:r>
              <a:rPr lang="en-US" sz="29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Department of Aerospace </a:t>
            </a:r>
            <a:r>
              <a:rPr lang="en-US" sz="29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Engineering</a:t>
            </a:r>
          </a:p>
          <a:p>
            <a:r>
              <a:rPr lang="en-US" sz="29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NSF GRFP 2014 Award Recipient</a:t>
            </a:r>
          </a:p>
          <a:p>
            <a:r>
              <a:rPr lang="en-US" sz="29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sarah.hussein@mavs.uta.edu</a:t>
            </a:r>
            <a:endParaRPr lang="en-US" sz="29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3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851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175718" y="1800615"/>
            <a:ext cx="2815881" cy="341632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/>
              <a:t>Three strong reference letters required- </a:t>
            </a:r>
            <a:r>
              <a:rPr lang="en-US" dirty="0"/>
              <a:t>speak to your abilities and potential</a:t>
            </a:r>
          </a:p>
          <a:p>
            <a:pPr marL="285750" indent="-285750">
              <a:buFontTx/>
              <a:buChar char="-"/>
            </a:pPr>
            <a:r>
              <a:rPr lang="en-US" dirty="0"/>
              <a:t>Up to five spots- rank</a:t>
            </a:r>
          </a:p>
          <a:p>
            <a:pPr marL="285750" indent="-285750">
              <a:buFontTx/>
              <a:buChar char="-"/>
            </a:pPr>
            <a:r>
              <a:rPr lang="en-US" dirty="0"/>
              <a:t>Discuss application- share essays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Research advisor, outreach program directors- not class instructors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7665329" y="5216935"/>
            <a:ext cx="1326270" cy="5954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5" idx="0"/>
          </p:cNvCxnSpPr>
          <p:nvPr/>
        </p:nvCxnSpPr>
        <p:spPr>
          <a:xfrm flipH="1" flipV="1">
            <a:off x="6175718" y="5216935"/>
            <a:ext cx="1464462" cy="5793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75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 Merit      Broader Impact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95800" y="685800"/>
            <a:ext cx="0" cy="57912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1752600"/>
            <a:ext cx="396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b="1" dirty="0"/>
              <a:t>How important is the proposed activity </a:t>
            </a:r>
            <a:r>
              <a:rPr lang="en-US" dirty="0"/>
              <a:t>to advancing knowledge and understanding within its own field or across different fields?</a:t>
            </a:r>
          </a:p>
          <a:p>
            <a:pPr marL="285750" indent="-285750" algn="just">
              <a:buFontTx/>
              <a:buChar char="-"/>
            </a:pPr>
            <a:r>
              <a:rPr lang="en-US" b="1" dirty="0"/>
              <a:t>How well qualified </a:t>
            </a:r>
            <a:r>
              <a:rPr lang="en-US" dirty="0"/>
              <a:t>is the proposer to conduct the project?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To what extent does the proposed activity suggest and </a:t>
            </a:r>
            <a:r>
              <a:rPr lang="en-US" b="1" dirty="0"/>
              <a:t>explore creative, original, or potentially transformative concepts</a:t>
            </a:r>
            <a:r>
              <a:rPr lang="en-US" dirty="0"/>
              <a:t>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</a:t>
            </a:r>
            <a:r>
              <a:rPr lang="en-US" b="1" dirty="0"/>
              <a:t>well conceived and organized </a:t>
            </a:r>
            <a:r>
              <a:rPr lang="en-US" dirty="0"/>
              <a:t>is the proposed activity?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Is there </a:t>
            </a:r>
            <a:r>
              <a:rPr lang="en-US" b="1" dirty="0"/>
              <a:t>sufficient access to resources</a:t>
            </a:r>
            <a:r>
              <a:rPr lang="en-US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1752600"/>
            <a:ext cx="411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/>
              <a:t>How well does the activity </a:t>
            </a:r>
            <a:r>
              <a:rPr lang="en-US" b="1" dirty="0"/>
              <a:t>advance discovery and understanding </a:t>
            </a:r>
            <a:r>
              <a:rPr lang="en-US" dirty="0"/>
              <a:t>while promoting teaching, training, and learning?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well does the proposed activity </a:t>
            </a:r>
            <a:r>
              <a:rPr lang="en-US" b="1" dirty="0"/>
              <a:t>broaden the participation of underrepresented groups</a:t>
            </a:r>
            <a:r>
              <a:rPr lang="en-US" dirty="0"/>
              <a:t>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To what extent will it enhance the infrastructure for research and education, such as facilities, instrumentation, networks, and partnerships?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Will the results be </a:t>
            </a:r>
            <a:r>
              <a:rPr lang="en-US" b="1" dirty="0"/>
              <a:t>disseminated broadly </a:t>
            </a:r>
            <a:r>
              <a:rPr lang="en-US" dirty="0"/>
              <a:t>to enhance scientific and technological understanding?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What may be the </a:t>
            </a:r>
            <a:r>
              <a:rPr lang="en-US" b="1" dirty="0"/>
              <a:t>benefits to society </a:t>
            </a:r>
            <a:r>
              <a:rPr lang="en-US" dirty="0"/>
              <a:t>of the proposed activity? </a:t>
            </a:r>
          </a:p>
        </p:txBody>
      </p:sp>
    </p:spTree>
    <p:extLst>
      <p:ext uri="{BB962C8B-B14F-4D97-AF65-F5344CB8AC3E}">
        <p14:creationId xmlns:p14="http://schemas.microsoft.com/office/powerpoint/2010/main" val="63638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" y="457200"/>
            <a:ext cx="4762500" cy="990600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/>
              <a:t>Personal, Relevant Background, Future Goals Statement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95800" y="685800"/>
            <a:ext cx="0" cy="57912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1752600"/>
            <a:ext cx="396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/>
              <a:t>Why are you </a:t>
            </a:r>
            <a:r>
              <a:rPr lang="en-US" b="1" dirty="0"/>
              <a:t>fascinated by your research area</a:t>
            </a:r>
            <a:r>
              <a:rPr lang="en-US" dirty="0"/>
              <a:t>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What examples of </a:t>
            </a:r>
            <a:r>
              <a:rPr lang="en-US" b="1" dirty="0"/>
              <a:t>leadership skills </a:t>
            </a:r>
            <a:r>
              <a:rPr lang="en-US" dirty="0"/>
              <a:t>and </a:t>
            </a:r>
            <a:r>
              <a:rPr lang="en-US" b="1" dirty="0"/>
              <a:t>unique characteristics </a:t>
            </a:r>
            <a:r>
              <a:rPr lang="en-US" dirty="0"/>
              <a:t>do you bring to your chosen field?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What </a:t>
            </a:r>
            <a:r>
              <a:rPr lang="en-US" b="1" dirty="0"/>
              <a:t>personal and individual strengths </a:t>
            </a:r>
            <a:r>
              <a:rPr lang="en-US" dirty="0"/>
              <a:t>do you have that make you a qualified applicant?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will receiving the fellowship contribute to your </a:t>
            </a:r>
            <a:r>
              <a:rPr lang="en-US" b="1" dirty="0"/>
              <a:t>career goals</a:t>
            </a:r>
            <a:r>
              <a:rPr lang="en-US" dirty="0"/>
              <a:t>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What are your </a:t>
            </a:r>
            <a:r>
              <a:rPr lang="en-US" b="1" dirty="0"/>
              <a:t>applicable experiences</a:t>
            </a:r>
            <a:r>
              <a:rPr lang="en-US" dirty="0"/>
              <a:t>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does the information in your Personal Statement address </a:t>
            </a:r>
            <a:r>
              <a:rPr lang="en-US" b="1" dirty="0"/>
              <a:t>Intellectual Merit </a:t>
            </a:r>
            <a:r>
              <a:rPr lang="en-US" dirty="0"/>
              <a:t>and </a:t>
            </a:r>
            <a:r>
              <a:rPr lang="en-US" b="1" dirty="0"/>
              <a:t>Broader Impact</a:t>
            </a:r>
            <a:r>
              <a:rPr lang="en-US" dirty="0"/>
              <a:t> criteria?</a:t>
            </a:r>
          </a:p>
          <a:p>
            <a:pPr marL="285750" indent="-285750" algn="just">
              <a:buFontTx/>
              <a:buChar char="-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1752600"/>
            <a:ext cx="434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dirty="0"/>
              <a:t>What </a:t>
            </a:r>
            <a:r>
              <a:rPr lang="en-US" b="1" dirty="0"/>
              <a:t>issues in the scientific community </a:t>
            </a:r>
            <a:r>
              <a:rPr lang="en-US" dirty="0"/>
              <a:t>are you most passionate about?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Do you possess the </a:t>
            </a:r>
            <a:r>
              <a:rPr lang="en-US" b="1" dirty="0"/>
              <a:t>technical knowledge and skills </a:t>
            </a:r>
            <a:r>
              <a:rPr lang="en-US" dirty="0"/>
              <a:t>necessary for conducting this work- will you have sufficient mentoring and training to complete the study?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Is this plan </a:t>
            </a:r>
            <a:r>
              <a:rPr lang="en-US" b="1" dirty="0"/>
              <a:t>feasible</a:t>
            </a:r>
            <a:r>
              <a:rPr lang="en-US" dirty="0"/>
              <a:t> for the allotted time and institutional resources?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will your research contribute to the </a:t>
            </a:r>
            <a:r>
              <a:rPr lang="en-US" b="1" dirty="0"/>
              <a:t>“big picture” </a:t>
            </a:r>
            <a:r>
              <a:rPr lang="en-US" dirty="0"/>
              <a:t>outside academia?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can you draft a plan using the guidelines presented in the essay instructions?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How does your research address </a:t>
            </a:r>
            <a:r>
              <a:rPr lang="en-US" b="1" dirty="0"/>
              <a:t>Intellectual Merit </a:t>
            </a:r>
            <a:r>
              <a:rPr lang="en-US" dirty="0"/>
              <a:t>and </a:t>
            </a:r>
            <a:r>
              <a:rPr lang="en-US" b="1" dirty="0"/>
              <a:t>Boarder Impact </a:t>
            </a:r>
            <a:r>
              <a:rPr lang="en-US" dirty="0"/>
              <a:t>criteria?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95800" y="609600"/>
            <a:ext cx="4191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500"/>
              </a:lnSpc>
            </a:pPr>
            <a:r>
              <a:rPr lang="en-US" sz="2800" dirty="0"/>
              <a:t>Graduate Research Plan Statement</a:t>
            </a:r>
          </a:p>
        </p:txBody>
      </p:sp>
    </p:spTree>
    <p:extLst>
      <p:ext uri="{BB962C8B-B14F-4D97-AF65-F5344CB8AC3E}">
        <p14:creationId xmlns:p14="http://schemas.microsoft.com/office/powerpoint/2010/main" val="277591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NSF GRFP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764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Number of times one can apply</a:t>
            </a:r>
          </a:p>
          <a:p>
            <a:pPr lvl="1"/>
            <a:r>
              <a:rPr lang="en-US" b="1" dirty="0"/>
              <a:t>Undergraduate students </a:t>
            </a:r>
            <a:r>
              <a:rPr lang="en-US" dirty="0"/>
              <a:t>can apply before enrolling in graduate school</a:t>
            </a:r>
          </a:p>
          <a:p>
            <a:pPr lvl="1"/>
            <a:r>
              <a:rPr lang="en-US" b="1" dirty="0"/>
              <a:t>Graduate students </a:t>
            </a:r>
            <a:r>
              <a:rPr lang="en-US" dirty="0"/>
              <a:t>are limited to one application- beginning of first year or beginning of second year</a:t>
            </a:r>
          </a:p>
          <a:p>
            <a:pPr lvl="1"/>
            <a:r>
              <a:rPr lang="en-US" b="1" dirty="0"/>
              <a:t>Different evaluation for different groups</a:t>
            </a:r>
          </a:p>
          <a:p>
            <a:pPr lvl="1"/>
            <a:r>
              <a:rPr lang="en-US" dirty="0"/>
              <a:t>Fast track </a:t>
            </a:r>
            <a:r>
              <a:rPr lang="en-US" b="1" dirty="0"/>
              <a:t>BS and MS </a:t>
            </a:r>
            <a:r>
              <a:rPr lang="en-US" dirty="0"/>
              <a:t>can apply once</a:t>
            </a:r>
          </a:p>
          <a:p>
            <a:pPr lvl="1"/>
            <a:r>
              <a:rPr lang="en-US" dirty="0"/>
              <a:t>Withdrawing before the deadline does not count as one application </a:t>
            </a:r>
          </a:p>
          <a:p>
            <a:endParaRPr lang="en-US" dirty="0" smtClean="0"/>
          </a:p>
          <a:p>
            <a:r>
              <a:rPr lang="en-US" dirty="0" smtClean="0"/>
              <a:t>Follow </a:t>
            </a:r>
            <a:r>
              <a:rPr lang="en-US" dirty="0"/>
              <a:t>font, size, format required | do not miss any application components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Avoid </a:t>
            </a:r>
            <a:r>
              <a:rPr lang="en-US" b="1" dirty="0" smtClean="0">
                <a:sym typeface="Wingdings" panose="05000000000000000000" pitchFamily="2" charset="2"/>
              </a:rPr>
              <a:t>automatic </a:t>
            </a:r>
            <a:r>
              <a:rPr lang="en-US" b="1" dirty="0">
                <a:sym typeface="Wingdings" panose="05000000000000000000" pitchFamily="2" charset="2"/>
              </a:rPr>
              <a:t>disqualification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/>
              <a:t>can choose any graduate school and any program</a:t>
            </a:r>
          </a:p>
          <a:p>
            <a:endParaRPr lang="en-US" dirty="0" smtClean="0"/>
          </a:p>
          <a:p>
            <a:r>
              <a:rPr lang="en-US" dirty="0" smtClean="0"/>
              <a:t>Annual </a:t>
            </a:r>
            <a:r>
              <a:rPr lang="en-US" dirty="0"/>
              <a:t>reporting requirement </a:t>
            </a:r>
            <a:r>
              <a:rPr lang="en-US" dirty="0" smtClean="0"/>
              <a:t>follows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389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57816" y="5221215"/>
            <a:ext cx="7010400" cy="17526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Gulf States Math Alliance 2019 Conference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The University of Texas at Arlington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Saturday, February 16, 2019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8830" y="3367377"/>
            <a:ext cx="4064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6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Omomayowa</a:t>
            </a:r>
            <a:r>
              <a:rPr lang="en-US" sz="2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Olawoyin</a:t>
            </a:r>
            <a:endParaRPr lang="en-US" sz="2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3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Department of Mathematics</a:t>
            </a:r>
          </a:p>
          <a:p>
            <a:r>
              <a:rPr lang="en-US" sz="23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NSF GRFP 2017 Award Recipient</a:t>
            </a:r>
          </a:p>
          <a:p>
            <a:r>
              <a:rPr lang="en-US" sz="23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omomayowa.olawoyin@mavs.uta.edu</a:t>
            </a:r>
            <a:endParaRPr lang="en-US" sz="23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99767" y="3414167"/>
            <a:ext cx="4199227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Dr. Sarah Hussein</a:t>
            </a:r>
          </a:p>
          <a:p>
            <a:r>
              <a:rPr lang="en-US" sz="29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Department of Aerospace </a:t>
            </a:r>
            <a:r>
              <a:rPr lang="en-US" sz="29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Engineering</a:t>
            </a:r>
          </a:p>
          <a:p>
            <a:r>
              <a:rPr lang="en-US" sz="29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NSF GRFP 2014 Award Recipient</a:t>
            </a:r>
          </a:p>
          <a:p>
            <a:r>
              <a:rPr lang="en-US" sz="29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sarah.hussein@mavs.uta.edu</a:t>
            </a:r>
            <a:endParaRPr lang="en-US" sz="29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3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17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NSF GRFP?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Award Description</a:t>
            </a:r>
          </a:p>
          <a:p>
            <a:pPr lvl="1"/>
            <a:r>
              <a:rPr lang="en-US" dirty="0"/>
              <a:t>Graduate level </a:t>
            </a:r>
            <a:r>
              <a:rPr lang="en-US" dirty="0" smtClean="0"/>
              <a:t>national fellowship </a:t>
            </a:r>
            <a:r>
              <a:rPr lang="en-US" dirty="0"/>
              <a:t>supporting individuals in their </a:t>
            </a:r>
            <a:r>
              <a:rPr lang="en-US" b="1" dirty="0"/>
              <a:t>early graduate careers </a:t>
            </a:r>
          </a:p>
          <a:p>
            <a:pPr lvl="1"/>
            <a:r>
              <a:rPr lang="en-US" dirty="0"/>
              <a:t>Demonstrated potential for significant research in STEM fields</a:t>
            </a:r>
          </a:p>
          <a:p>
            <a:pPr lvl="1"/>
            <a:r>
              <a:rPr lang="en-US" dirty="0"/>
              <a:t>Awarded to about </a:t>
            </a:r>
            <a:r>
              <a:rPr lang="en-US" b="1" dirty="0"/>
              <a:t>1500</a:t>
            </a:r>
            <a:r>
              <a:rPr lang="en-US" dirty="0"/>
              <a:t> </a:t>
            </a:r>
            <a:r>
              <a:rPr lang="en-US" dirty="0" smtClean="0"/>
              <a:t>applicants nationwide</a:t>
            </a:r>
            <a:endParaRPr lang="en-US" dirty="0"/>
          </a:p>
          <a:p>
            <a:pPr lvl="1"/>
            <a:r>
              <a:rPr lang="en-US" sz="2100" dirty="0"/>
              <a:t>Past fellows include numerous </a:t>
            </a:r>
            <a:r>
              <a:rPr lang="en-US" sz="2100" b="1" dirty="0"/>
              <a:t>Nobel Prize winners, US Secretary of Energy, and Google Founder</a:t>
            </a:r>
          </a:p>
          <a:p>
            <a:pPr lvl="1"/>
            <a:endParaRPr lang="en-US" sz="2100" b="1" dirty="0"/>
          </a:p>
          <a:p>
            <a:r>
              <a:rPr lang="en-US" b="1" dirty="0"/>
              <a:t>Award Distribution</a:t>
            </a:r>
          </a:p>
          <a:p>
            <a:pPr lvl="1"/>
            <a:r>
              <a:rPr lang="en-US" b="1" dirty="0"/>
              <a:t>Three years </a:t>
            </a:r>
            <a:r>
              <a:rPr lang="en-US" dirty="0"/>
              <a:t>of support for master’s/doctoral degrees over </a:t>
            </a:r>
            <a:r>
              <a:rPr lang="en-US" b="1" dirty="0"/>
              <a:t>five years </a:t>
            </a:r>
          </a:p>
          <a:p>
            <a:pPr lvl="1"/>
            <a:endParaRPr lang="en-US" b="1" dirty="0"/>
          </a:p>
          <a:p>
            <a:r>
              <a:rPr lang="en-US" b="1" dirty="0"/>
              <a:t>Award Funds</a:t>
            </a:r>
          </a:p>
          <a:p>
            <a:pPr lvl="1"/>
            <a:r>
              <a:rPr lang="en-US" sz="2100" dirty="0"/>
              <a:t>Anticipated funding amount </a:t>
            </a:r>
            <a:r>
              <a:rPr lang="en-US" sz="2100" b="1" dirty="0"/>
              <a:t>$138,000</a:t>
            </a:r>
          </a:p>
          <a:p>
            <a:pPr lvl="1"/>
            <a:r>
              <a:rPr lang="en-US" sz="2100" dirty="0"/>
              <a:t>Stipend of </a:t>
            </a:r>
            <a:r>
              <a:rPr lang="en-US" sz="2100" b="1" dirty="0"/>
              <a:t>$34,000 </a:t>
            </a:r>
            <a:r>
              <a:rPr lang="en-US" sz="2100" dirty="0"/>
              <a:t>annually| </a:t>
            </a:r>
            <a:r>
              <a:rPr lang="en-US" sz="2100" b="1" dirty="0"/>
              <a:t>$2,833 </a:t>
            </a:r>
            <a:r>
              <a:rPr lang="en-US" sz="2100" dirty="0"/>
              <a:t>monthly </a:t>
            </a:r>
          </a:p>
          <a:p>
            <a:pPr lvl="1"/>
            <a:r>
              <a:rPr lang="en-US" sz="2100" dirty="0"/>
              <a:t>Cost- of- education allowance </a:t>
            </a:r>
            <a:r>
              <a:rPr lang="en-US" sz="2100" b="1" dirty="0"/>
              <a:t>$46,000 </a:t>
            </a:r>
            <a:r>
              <a:rPr lang="en-US" sz="2100" dirty="0"/>
              <a:t>total | </a:t>
            </a:r>
            <a:r>
              <a:rPr lang="en-US" sz="2100" b="1" dirty="0"/>
              <a:t>$12,000 </a:t>
            </a:r>
            <a:r>
              <a:rPr lang="en-US" sz="2100" dirty="0"/>
              <a:t>annually</a:t>
            </a:r>
          </a:p>
          <a:p>
            <a:pPr lvl="1"/>
            <a:r>
              <a:rPr lang="en-US" sz="2100" dirty="0"/>
              <a:t>Available cyberinfrastructure resources: supercomputing time</a:t>
            </a:r>
          </a:p>
          <a:p>
            <a:pPr lvl="1"/>
            <a:r>
              <a:rPr lang="en-US" sz="2100" dirty="0"/>
              <a:t>International and professional development opportunities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0" y="1151040"/>
            <a:ext cx="352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https://www.nsfgrfp.org/</a:t>
            </a:r>
          </a:p>
        </p:txBody>
      </p:sp>
    </p:spTree>
    <p:extLst>
      <p:ext uri="{BB962C8B-B14F-4D97-AF65-F5344CB8AC3E}">
        <p14:creationId xmlns:p14="http://schemas.microsoft.com/office/powerpoint/2010/main" val="186854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</a:t>
            </a:r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</a:t>
            </a:r>
            <a:r>
              <a:rPr lang="en-US" b="1" dirty="0" smtClean="0"/>
              <a:t>too hard </a:t>
            </a:r>
            <a:r>
              <a:rPr lang="en-US" dirty="0" smtClean="0"/>
              <a:t>| it is impossible to get the award</a:t>
            </a:r>
          </a:p>
          <a:p>
            <a:endParaRPr lang="en-US" dirty="0"/>
          </a:p>
          <a:p>
            <a:r>
              <a:rPr lang="en-US" dirty="0" smtClean="0"/>
              <a:t>Students </a:t>
            </a:r>
            <a:r>
              <a:rPr lang="en-US" dirty="0"/>
              <a:t>must have determined </a:t>
            </a:r>
            <a:r>
              <a:rPr lang="en-US" dirty="0" smtClean="0"/>
              <a:t>their graduate school </a:t>
            </a:r>
            <a:r>
              <a:rPr lang="en-US" b="1" dirty="0" smtClean="0"/>
              <a:t>university</a:t>
            </a:r>
            <a:r>
              <a:rPr lang="en-US" dirty="0" smtClean="0"/>
              <a:t> and </a:t>
            </a:r>
            <a:r>
              <a:rPr lang="en-US" b="1" dirty="0" smtClean="0"/>
              <a:t>thesis project </a:t>
            </a:r>
            <a:r>
              <a:rPr lang="en-US" dirty="0"/>
              <a:t>before </a:t>
            </a:r>
            <a:r>
              <a:rPr lang="en-US" dirty="0" smtClean="0"/>
              <a:t>applying</a:t>
            </a:r>
          </a:p>
          <a:p>
            <a:endParaRPr lang="en-US" dirty="0"/>
          </a:p>
          <a:p>
            <a:r>
              <a:rPr lang="en-US" dirty="0"/>
              <a:t>Students </a:t>
            </a:r>
            <a:r>
              <a:rPr lang="en-US" dirty="0" smtClean="0"/>
              <a:t>from </a:t>
            </a:r>
            <a:r>
              <a:rPr lang="en-US" b="1" dirty="0"/>
              <a:t>Ivy League schools </a:t>
            </a:r>
            <a:r>
              <a:rPr lang="en-US" dirty="0"/>
              <a:t>have a better chance at getting the fellowship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must have </a:t>
            </a:r>
            <a:r>
              <a:rPr lang="en-US" b="1" dirty="0"/>
              <a:t>published </a:t>
            </a:r>
            <a:r>
              <a:rPr lang="en-US" b="1" dirty="0" smtClean="0"/>
              <a:t>research articles </a:t>
            </a:r>
            <a:r>
              <a:rPr lang="en-US" dirty="0"/>
              <a:t>prior to applying</a:t>
            </a:r>
          </a:p>
          <a:p>
            <a:endParaRPr lang="en-US" dirty="0" smtClean="0"/>
          </a:p>
          <a:p>
            <a:r>
              <a:rPr lang="en-US" dirty="0" smtClean="0"/>
              <a:t>Personal </a:t>
            </a:r>
            <a:r>
              <a:rPr lang="en-US" dirty="0"/>
              <a:t>and research statements must be written in </a:t>
            </a:r>
            <a:r>
              <a:rPr lang="en-US" b="1" dirty="0"/>
              <a:t>formal essay format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44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6355596" y="1700236"/>
            <a:ext cx="2420541" cy="286232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/>
              <a:t>US citizen, national, or permanent resident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Enrollment in</a:t>
            </a:r>
            <a:r>
              <a:rPr lang="en-US" b="1" dirty="0"/>
              <a:t> full-time research-based graduate degree- </a:t>
            </a:r>
            <a:r>
              <a:rPr lang="en-US" dirty="0"/>
              <a:t>STEM</a:t>
            </a:r>
          </a:p>
          <a:p>
            <a:pPr marL="285750" indent="-285750">
              <a:buFontTx/>
              <a:buChar char="-"/>
            </a:pPr>
            <a:r>
              <a:rPr lang="en-US" dirty="0"/>
              <a:t>First graduate degree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009890" y="1700236"/>
            <a:ext cx="345706" cy="5134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09890" y="2213691"/>
            <a:ext cx="345706" cy="23488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84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324600" y="2367163"/>
            <a:ext cx="2667000" cy="19389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Note the deadlines</a:t>
            </a:r>
          </a:p>
          <a:p>
            <a:r>
              <a:rPr lang="en-US" dirty="0"/>
              <a:t>    </a:t>
            </a:r>
            <a:r>
              <a:rPr lang="en-US" b="1" dirty="0" smtClean="0"/>
              <a:t>October </a:t>
            </a:r>
            <a:r>
              <a:rPr lang="en-US" b="1" dirty="0"/>
              <a:t>25, 2019</a:t>
            </a:r>
          </a:p>
          <a:p>
            <a:r>
              <a:rPr lang="en-US" sz="1600" dirty="0"/>
              <a:t>    primary field of study</a:t>
            </a:r>
          </a:p>
          <a:p>
            <a:r>
              <a:rPr lang="en-US" sz="1600" dirty="0"/>
              <a:t>    corresponding specialty</a:t>
            </a:r>
          </a:p>
          <a:p>
            <a:r>
              <a:rPr lang="en-US" sz="1600" dirty="0"/>
              <a:t>    fields</a:t>
            </a:r>
          </a:p>
          <a:p>
            <a:pPr marL="285750" indent="-285750">
              <a:buFontTx/>
              <a:buChar char="-"/>
            </a:pPr>
            <a:r>
              <a:rPr lang="en-US" dirty="0"/>
              <a:t>Give application sufficient time</a:t>
            </a:r>
          </a:p>
        </p:txBody>
      </p:sp>
      <p:cxnSp>
        <p:nvCxnSpPr>
          <p:cNvPr id="52" name="Straight Connector 51"/>
          <p:cNvCxnSpPr>
            <a:stCxn id="10" idx="3"/>
          </p:cNvCxnSpPr>
          <p:nvPr/>
        </p:nvCxnSpPr>
        <p:spPr>
          <a:xfrm flipV="1">
            <a:off x="5978894" y="2367163"/>
            <a:ext cx="345706" cy="738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3"/>
          </p:cNvCxnSpPr>
          <p:nvPr/>
        </p:nvCxnSpPr>
        <p:spPr>
          <a:xfrm>
            <a:off x="5978894" y="3105827"/>
            <a:ext cx="345706" cy="12003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77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324600" y="3115518"/>
            <a:ext cx="2667000" cy="230832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NSF GRFP website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Program solicitation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Previous applicant / fellow websites</a:t>
            </a:r>
          </a:p>
          <a:p>
            <a:pPr marL="285750" indent="-285750">
              <a:buFontTx/>
              <a:buChar char="-"/>
            </a:pPr>
            <a:r>
              <a:rPr lang="en-US" dirty="0"/>
              <a:t>Fellows in your institution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Faculty members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978894" y="3115518"/>
            <a:ext cx="345706" cy="1000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78894" y="4115857"/>
            <a:ext cx="345706" cy="10309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6801" y="1951663"/>
            <a:ext cx="3526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https://www.nsf.gov/pubs/2018/nsf18573/nsf18573.htm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https://www.alexhunterlang.com/nsf-fellowship</a:t>
            </a:r>
          </a:p>
        </p:txBody>
      </p:sp>
    </p:spTree>
    <p:extLst>
      <p:ext uri="{BB962C8B-B14F-4D97-AF65-F5344CB8AC3E}">
        <p14:creationId xmlns:p14="http://schemas.microsoft.com/office/powerpoint/2010/main" val="361696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311463" y="2557017"/>
            <a:ext cx="2680137" cy="286232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/>
              <a:t>Academic record</a:t>
            </a:r>
          </a:p>
          <a:p>
            <a:r>
              <a:rPr lang="en-US" dirty="0"/>
              <a:t>     GPA- transcripts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Research experiences</a:t>
            </a:r>
          </a:p>
          <a:p>
            <a:r>
              <a:rPr lang="en-US" dirty="0"/>
              <a:t>      projects</a:t>
            </a:r>
          </a:p>
          <a:p>
            <a:r>
              <a:rPr lang="en-US" dirty="0"/>
              <a:t>      publications</a:t>
            </a:r>
          </a:p>
          <a:p>
            <a:r>
              <a:rPr lang="en-US" dirty="0"/>
              <a:t>      conferences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Outreach activities</a:t>
            </a:r>
          </a:p>
          <a:p>
            <a:r>
              <a:rPr lang="en-US" dirty="0"/>
              <a:t>    </a:t>
            </a:r>
            <a:r>
              <a:rPr lang="en-US" dirty="0" smtClean="0"/>
              <a:t>  </a:t>
            </a:r>
            <a:r>
              <a:rPr lang="en-US" dirty="0"/>
              <a:t>summer camps</a:t>
            </a:r>
          </a:p>
          <a:p>
            <a:r>
              <a:rPr lang="en-US" dirty="0"/>
              <a:t>      websites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939392" y="2557017"/>
            <a:ext cx="372071" cy="24511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39392" y="4994434"/>
            <a:ext cx="345706" cy="4033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27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12843" y="3519500"/>
            <a:ext cx="2451537" cy="12003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/>
              <a:t>Long application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Little by little</a:t>
            </a:r>
          </a:p>
          <a:p>
            <a:pPr marL="285750" indent="-285750">
              <a:buFontTx/>
              <a:buChar char="-"/>
            </a:pPr>
            <a:r>
              <a:rPr lang="en-US" dirty="0"/>
              <a:t>Don’t be intimidated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312843" y="4667568"/>
            <a:ext cx="1155973" cy="11191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468815" y="4667568"/>
            <a:ext cx="1295565" cy="1107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66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GRFP Application Process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00200"/>
            <a:ext cx="8458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733800" y="1746737"/>
            <a:ext cx="2245093" cy="773723"/>
            <a:chOff x="3733800" y="1904999"/>
            <a:chExt cx="2245093" cy="773723"/>
          </a:xfrm>
        </p:grpSpPr>
        <p:sp>
          <p:nvSpPr>
            <p:cNvPr id="5" name="Rectangle 4"/>
            <p:cNvSpPr/>
            <p:nvPr/>
          </p:nvSpPr>
          <p:spPr>
            <a:xfrm>
              <a:off x="3733800" y="1904999"/>
              <a:ext cx="2245093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1243" y="2069065"/>
              <a:ext cx="1954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Confirm Eligibility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37975" y="2718965"/>
            <a:ext cx="2240919" cy="773723"/>
            <a:chOff x="3733800" y="1904999"/>
            <a:chExt cx="2240919" cy="773723"/>
          </a:xfrm>
        </p:grpSpPr>
        <p:sp>
          <p:nvSpPr>
            <p:cNvPr id="10" name="Rectangle 9"/>
            <p:cNvSpPr/>
            <p:nvPr/>
          </p:nvSpPr>
          <p:spPr>
            <a:xfrm>
              <a:off x="3733800" y="1904999"/>
              <a:ext cx="2240919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07901" y="1968694"/>
              <a:ext cx="1492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Initiate </a:t>
              </a:r>
            </a:p>
            <a:p>
              <a:pPr algn="ctr"/>
              <a:r>
                <a:rPr lang="en-US" dirty="0"/>
                <a:t>Preparations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06980" y="3729006"/>
            <a:ext cx="2302910" cy="773723"/>
            <a:chOff x="3733800" y="1904999"/>
            <a:chExt cx="2302910" cy="773723"/>
          </a:xfrm>
        </p:grpSpPr>
        <p:sp>
          <p:nvSpPr>
            <p:cNvPr id="13" name="Rectangle 12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3072" y="1968694"/>
              <a:ext cx="2283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Locate and Utilize </a:t>
              </a:r>
            </a:p>
            <a:p>
              <a:pPr algn="ctr"/>
              <a:r>
                <a:rPr lang="en-US" dirty="0"/>
                <a:t>Available Resources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75983" y="4687782"/>
            <a:ext cx="2311412" cy="773723"/>
            <a:chOff x="3733800" y="1904999"/>
            <a:chExt cx="2311412" cy="773723"/>
          </a:xfrm>
        </p:grpSpPr>
        <p:sp>
          <p:nvSpPr>
            <p:cNvPr id="16" name="Rectangle 15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4582" y="1968694"/>
              <a:ext cx="2300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Plan Overall </a:t>
              </a:r>
            </a:p>
            <a:p>
              <a:pPr algn="ctr"/>
              <a:r>
                <a:rPr lang="en-US" dirty="0"/>
                <a:t>Deliverable Package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5172" y="5796278"/>
            <a:ext cx="2467343" cy="773723"/>
            <a:chOff x="3661231" y="1904999"/>
            <a:chExt cx="2467343" cy="773723"/>
          </a:xfrm>
        </p:grpSpPr>
        <p:sp>
          <p:nvSpPr>
            <p:cNvPr id="19" name="Rectangle 18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61231" y="1968694"/>
              <a:ext cx="24673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Online </a:t>
              </a:r>
            </a:p>
            <a:p>
              <a:pPr algn="ctr"/>
              <a:r>
                <a:rPr lang="en-US" dirty="0"/>
                <a:t>Application: </a:t>
              </a:r>
              <a:r>
                <a:rPr lang="en-US" dirty="0" err="1"/>
                <a:t>FastLane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580" y="5786757"/>
            <a:ext cx="2673763" cy="987025"/>
            <a:chOff x="3733800" y="1904999"/>
            <a:chExt cx="2673763" cy="987025"/>
          </a:xfrm>
        </p:grpSpPr>
        <p:sp>
          <p:nvSpPr>
            <p:cNvPr id="22" name="Rectangle 21"/>
            <p:cNvSpPr/>
            <p:nvPr/>
          </p:nvSpPr>
          <p:spPr>
            <a:xfrm>
              <a:off x="3733800" y="1904999"/>
              <a:ext cx="2673763" cy="987025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66297" y="1936846"/>
              <a:ext cx="25955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Start Writing: </a:t>
              </a:r>
            </a:p>
            <a:p>
              <a:pPr algn="ctr"/>
              <a:r>
                <a:rPr lang="en-US" dirty="0"/>
                <a:t>Personal Statement </a:t>
              </a:r>
            </a:p>
            <a:p>
              <a:pPr algn="ctr"/>
              <a:r>
                <a:rPr lang="en-US" dirty="0"/>
                <a:t>and Research Proposal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04222" y="5796280"/>
            <a:ext cx="2271915" cy="773723"/>
            <a:chOff x="3733800" y="1904999"/>
            <a:chExt cx="2271915" cy="773723"/>
          </a:xfrm>
        </p:grpSpPr>
        <p:sp>
          <p:nvSpPr>
            <p:cNvPr id="25" name="Rectangle 24"/>
            <p:cNvSpPr/>
            <p:nvPr/>
          </p:nvSpPr>
          <p:spPr>
            <a:xfrm>
              <a:off x="3733800" y="1904999"/>
              <a:ext cx="2271915" cy="77372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5657" y="1968694"/>
              <a:ext cx="20185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Acquire </a:t>
              </a:r>
            </a:p>
            <a:p>
              <a:pPr algn="ctr"/>
              <a:r>
                <a:rPr lang="en-US" dirty="0"/>
                <a:t>Reference Letters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4800868" y="2520460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00867" y="3496522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00866" y="4502729"/>
            <a:ext cx="1" cy="198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1814521" y="5468107"/>
            <a:ext cx="5825658" cy="365518"/>
            <a:chOff x="1814521" y="5468107"/>
            <a:chExt cx="5825658" cy="36551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858434" y="5468107"/>
              <a:ext cx="1" cy="3655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828800" y="5588252"/>
              <a:ext cx="1" cy="19850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7640178" y="5566339"/>
              <a:ext cx="1" cy="22993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814521" y="5571099"/>
              <a:ext cx="5825658" cy="171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79379" y="1782386"/>
            <a:ext cx="3091201" cy="329320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Your </a:t>
            </a:r>
            <a:r>
              <a:rPr lang="en-US" b="1" dirty="0"/>
              <a:t>original work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Clear and concise</a:t>
            </a:r>
          </a:p>
          <a:p>
            <a:pPr marL="285750" indent="-285750">
              <a:buFontTx/>
              <a:buChar char="-"/>
            </a:pPr>
            <a:r>
              <a:rPr lang="en-US" dirty="0"/>
              <a:t>Avoid jargon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b="1" dirty="0"/>
              <a:t>Intellectual Merit</a:t>
            </a:r>
          </a:p>
          <a:p>
            <a:r>
              <a:rPr lang="en-US" sz="1600" dirty="0"/>
              <a:t>     potential to advance </a:t>
            </a:r>
          </a:p>
          <a:p>
            <a:r>
              <a:rPr lang="en-US" sz="1600" dirty="0"/>
              <a:t>     knowledge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Broader impact</a:t>
            </a:r>
          </a:p>
          <a:p>
            <a:r>
              <a:rPr lang="en-US" sz="1600" dirty="0"/>
              <a:t>     potential to benefit society</a:t>
            </a:r>
          </a:p>
          <a:p>
            <a:r>
              <a:rPr lang="en-US" sz="1600" dirty="0"/>
              <a:t>     contribute to advancement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Find a </a:t>
            </a:r>
            <a:r>
              <a:rPr lang="en-US" b="1" dirty="0"/>
              <a:t>reviewer</a:t>
            </a:r>
            <a:r>
              <a:rPr lang="en-US" dirty="0"/>
              <a:t>- help</a:t>
            </a:r>
            <a:endParaRPr lang="en-US" b="1" dirty="0"/>
          </a:p>
        </p:txBody>
      </p:sp>
      <p:cxnSp>
        <p:nvCxnSpPr>
          <p:cNvPr id="52" name="Straight Connector 51"/>
          <p:cNvCxnSpPr>
            <a:stCxn id="22" idx="0"/>
          </p:cNvCxnSpPr>
          <p:nvPr/>
        </p:nvCxnSpPr>
        <p:spPr>
          <a:xfrm flipH="1" flipV="1">
            <a:off x="379379" y="5033855"/>
            <a:ext cx="4428083" cy="752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2" idx="0"/>
          </p:cNvCxnSpPr>
          <p:nvPr/>
        </p:nvCxnSpPr>
        <p:spPr>
          <a:xfrm flipH="1" flipV="1">
            <a:off x="3470580" y="5033855"/>
            <a:ext cx="1336882" cy="7529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49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{B1FB145D-9C74-0344-961F-4BDB9FF47721}tf10001058</Template>
  <TotalTime>3583</TotalTime>
  <Words>1053</Words>
  <Application>Microsoft Office PowerPoint</Application>
  <PresentationFormat>On-screen Show (4:3)</PresentationFormat>
  <Paragraphs>248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Clarity</vt:lpstr>
      <vt:lpstr>National Science Foundation  Graduate Research Fellowship Program  (NSF GRFP) Workshop  </vt:lpstr>
      <vt:lpstr>What is the NSF GRFP?</vt:lpstr>
      <vt:lpstr>NSF GRFP Myths</vt:lpstr>
      <vt:lpstr>NSF GRFP Application Process</vt:lpstr>
      <vt:lpstr>NSF GRFP Application Process</vt:lpstr>
      <vt:lpstr>NSF GRFP Application Process</vt:lpstr>
      <vt:lpstr>NSF GRFP Application Process</vt:lpstr>
      <vt:lpstr>NSF GRFP Application Process</vt:lpstr>
      <vt:lpstr>NSF GRFP Application Process</vt:lpstr>
      <vt:lpstr>NSF GRFP Application Process</vt:lpstr>
      <vt:lpstr>Intellectual Merit      Broader Impact</vt:lpstr>
      <vt:lpstr>Personal, Relevant Background, Future Goals Statement</vt:lpstr>
      <vt:lpstr>Notes on the NSF GRFP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Science Foundation Graduate Research Fellowship Program Workshop</dc:title>
  <dc:creator>Sarah Hussein</dc:creator>
  <cp:lastModifiedBy>Aktosun, Tuncay</cp:lastModifiedBy>
  <cp:revision>44</cp:revision>
  <dcterms:created xsi:type="dcterms:W3CDTF">2019-02-06T04:55:05Z</dcterms:created>
  <dcterms:modified xsi:type="dcterms:W3CDTF">2019-02-12T20:33:22Z</dcterms:modified>
</cp:coreProperties>
</file>